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2.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2.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2.xml"/><Relationship Id="rId7"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2.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2.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2.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2.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56064" y="0"/>
            <a:ext cx="4974336" cy="8238744"/>
          </a:xfrm>
          <a:prstGeom prst="rect">
            <a:avLst/>
          </a:prstGeom>
        </p:spPr>
      </p:pic>
      <p:sp>
        <p:nvSpPr>
          <p:cNvPr id="4" name="Text 0"/>
          <p:cNvSpPr/>
          <p:nvPr/>
        </p:nvSpPr>
        <p:spPr>
          <a:xfrm>
            <a:off x="832104" y="2203704"/>
            <a:ext cx="8010144" cy="2039112"/>
          </a:xfrm>
          <a:prstGeom prst="rect">
            <a:avLst/>
          </a:prstGeom>
          <a:noFill/>
          <a:ln/>
        </p:spPr>
        <p:txBody>
          <a:bodyPr wrap="square" lIns="0" tIns="0" rIns="0" bIns="0" rtlCol="0" anchor="ctr"/>
          <a:lstStyle/>
          <a:p>
            <a:pPr algn="l" indent="0" marL="0">
              <a:lnSpc>
                <a:spcPts val="8010"/>
              </a:lnSpc>
              <a:buNone/>
            </a:pPr>
            <a:r>
              <a:rPr lang="en-US" sz="6410" dirty="0">
                <a:solidFill>
                  <a:srgbClr val="413420"/>
                </a:solidFill>
                <a:latin typeface="思源宋体-思源宋体-Heavy" pitchFamily="34" charset="0"/>
                <a:ea typeface="思源宋体-思源宋体-Heavy" pitchFamily="34" charset="-122"/>
                <a:cs typeface="思源宋体-思源宋体-Heavy" pitchFamily="34" charset="-120"/>
              </a:rPr>
              <a:t>Hotel Cancellation Analysis</a:t>
            </a:r>
            <a:endParaRPr lang="en-US" sz="6410" dirty="0"/>
          </a:p>
        </p:txBody>
      </p:sp>
      <p:sp>
        <p:nvSpPr>
          <p:cNvPr id="5" name="Text 1"/>
          <p:cNvSpPr/>
          <p:nvPr/>
        </p:nvSpPr>
        <p:spPr>
          <a:xfrm>
            <a:off x="832104" y="4498848"/>
            <a:ext cx="8010144" cy="1280160"/>
          </a:xfrm>
          <a:prstGeom prst="rect">
            <a:avLst/>
          </a:prstGeom>
          <a:noFill/>
          <a:ln/>
        </p:spPr>
        <p:txBody>
          <a:bodyPr wrap="squar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This presentation delves into the exploratory data analysis (EDA) of hotel booking data, emphasizing the factors that affect cancellation rates. By examining various features, we aim to gain insights into customer behavior.</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0120" y="1938528"/>
            <a:ext cx="6053328" cy="3995928"/>
          </a:xfrm>
          <a:prstGeom prst="rect">
            <a:avLst/>
          </a:prstGeom>
        </p:spPr>
      </p:pic>
      <p:pic>
        <p:nvPicPr>
          <p:cNvPr id="4" name="Image 2" descr="preencoded.png">    </p:cNvPr>
          <p:cNvPicPr>
            <a:picLocks noChangeAspect="1"/>
          </p:cNvPicPr>
          <p:nvPr/>
        </p:nvPicPr>
        <p:blipFill>
          <a:blip r:embed="rId3"/>
          <a:stretch>
            <a:fillRect/>
          </a:stretch>
        </p:blipFill>
        <p:spPr>
          <a:xfrm>
            <a:off x="7626096" y="1938528"/>
            <a:ext cx="6053328" cy="3995928"/>
          </a:xfrm>
          <a:prstGeom prst="rect">
            <a:avLst/>
          </a:prstGeom>
        </p:spPr>
      </p:pic>
      <p:sp>
        <p:nvSpPr>
          <p:cNvPr id="5" name="Text 0"/>
          <p:cNvSpPr/>
          <p:nvPr/>
        </p:nvSpPr>
        <p:spPr>
          <a:xfrm>
            <a:off x="7626096"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Adults Number</a:t>
            </a:r>
            <a:endParaRPr lang="en-US" sz="2320" dirty="0"/>
          </a:p>
        </p:txBody>
      </p:sp>
      <p:sp>
        <p:nvSpPr>
          <p:cNvPr id="6" name="Text 1"/>
          <p:cNvSpPr/>
          <p:nvPr/>
        </p:nvSpPr>
        <p:spPr>
          <a:xfrm>
            <a:off x="960120"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Children Numbers</a:t>
            </a:r>
            <a:endParaRPr lang="en-US" sz="2320" dirty="0"/>
          </a:p>
        </p:txBody>
      </p:sp>
      <p:sp>
        <p:nvSpPr>
          <p:cNvPr id="7" name="Text 2"/>
          <p:cNvSpPr/>
          <p:nvPr/>
        </p:nvSpPr>
        <p:spPr>
          <a:xfrm>
            <a:off x="7626096" y="6675120"/>
            <a:ext cx="6053328"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The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more cancellation</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happens for </a:t>
            </a:r>
            <a:pPr algn="ctr" indent="0" marL="0">
              <a:lnSpc>
                <a:spcPts val="2500"/>
              </a:lnSpc>
              <a:buNone/>
            </a:pPr>
            <a:endParaRPr lang="en-US" sz="1850" dirty="0"/>
          </a:p>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couples (adults = 2)</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8" name="Text 3"/>
          <p:cNvSpPr/>
          <p:nvPr/>
        </p:nvSpPr>
        <p:spPr>
          <a:xfrm>
            <a:off x="960120" y="6675120"/>
            <a:ext cx="6053328"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The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more cancellation</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segments are with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no children.</a:t>
            </a:r>
            <a:endParaRPr lang="en-US" sz="1850" dirty="0"/>
          </a:p>
        </p:txBody>
      </p:sp>
      <p:sp>
        <p:nvSpPr>
          <p:cNvPr id="9" name="Text 4"/>
          <p:cNvSpPr/>
          <p:nvPr/>
        </p:nvSpPr>
        <p:spPr>
          <a:xfrm>
            <a:off x="832104" y="79552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Number of Children and Adults Impact</a:t>
            </a:r>
            <a:endParaRPr lang="en-US" sz="46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960120" y="1938528"/>
            <a:ext cx="6053328" cy="3995928"/>
          </a:xfrm>
          <a:prstGeom prst="rect">
            <a:avLst/>
          </a:prstGeom>
        </p:spPr>
      </p:pic>
      <p:pic>
        <p:nvPicPr>
          <p:cNvPr id="4" name="Image 2" descr="preencoded.png">    </p:cNvPr>
          <p:cNvPicPr>
            <a:picLocks noChangeAspect="1"/>
          </p:cNvPicPr>
          <p:nvPr/>
        </p:nvPicPr>
        <p:blipFill>
          <a:blip r:embed="rId3"/>
          <a:stretch>
            <a:fillRect/>
          </a:stretch>
        </p:blipFill>
        <p:spPr>
          <a:xfrm>
            <a:off x="7626096" y="1938528"/>
            <a:ext cx="6053328" cy="3995928"/>
          </a:xfrm>
          <a:prstGeom prst="rect">
            <a:avLst/>
          </a:prstGeom>
        </p:spPr>
      </p:pic>
      <p:sp>
        <p:nvSpPr>
          <p:cNvPr id="5" name="Text 0"/>
          <p:cNvSpPr/>
          <p:nvPr/>
        </p:nvSpPr>
        <p:spPr>
          <a:xfrm>
            <a:off x="960120"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Week Nights</a:t>
            </a:r>
            <a:endParaRPr lang="en-US" sz="2320" dirty="0"/>
          </a:p>
        </p:txBody>
      </p:sp>
      <p:sp>
        <p:nvSpPr>
          <p:cNvPr id="6" name="Text 1"/>
          <p:cNvSpPr/>
          <p:nvPr/>
        </p:nvSpPr>
        <p:spPr>
          <a:xfrm>
            <a:off x="832104" y="79552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Number of Week and Weekend Nights</a:t>
            </a:r>
            <a:endParaRPr lang="en-US" sz="4640" dirty="0"/>
          </a:p>
        </p:txBody>
      </p:sp>
      <p:sp>
        <p:nvSpPr>
          <p:cNvPr id="7" name="Text 2"/>
          <p:cNvSpPr/>
          <p:nvPr/>
        </p:nvSpPr>
        <p:spPr>
          <a:xfrm>
            <a:off x="7626096" y="6675120"/>
            <a:ext cx="6053328" cy="640080"/>
          </a:xfrm>
          <a:prstGeom prst="rect">
            <a:avLst/>
          </a:prstGeom>
          <a:noFill/>
          <a:ln/>
        </p:spPr>
        <p:txBody>
          <a:bodyPr wrap="square" lIns="0" tIns="0" rIns="0" bIns="0" rtlCol="0" anchor="ctr"/>
          <a:lstStyle/>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Majority of cancellation</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happens from booking for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less than 2 weekend nights</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a:t>
            </a:r>
            <a:endParaRPr lang="en-US" sz="1850" dirty="0"/>
          </a:p>
        </p:txBody>
      </p:sp>
      <p:sp>
        <p:nvSpPr>
          <p:cNvPr id="8" name="Text 3"/>
          <p:cNvSpPr/>
          <p:nvPr/>
        </p:nvSpPr>
        <p:spPr>
          <a:xfrm>
            <a:off x="960120" y="6675120"/>
            <a:ext cx="6053328" cy="640080"/>
          </a:xfrm>
          <a:prstGeom prst="rect">
            <a:avLst/>
          </a:prstGeom>
          <a:noFill/>
          <a:ln/>
        </p:spPr>
        <p:txBody>
          <a:bodyPr wrap="square" lIns="0" tIns="0" rIns="0" bIns="0" rtlCol="0" anchor="ctr"/>
          <a:lstStyle/>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Majority of cancellation</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happens from booking for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less than 3 weeknights.</a:t>
            </a:r>
            <a:endParaRPr lang="en-US" sz="1850" dirty="0"/>
          </a:p>
        </p:txBody>
      </p:sp>
      <p:sp>
        <p:nvSpPr>
          <p:cNvPr id="9" name="Text 4"/>
          <p:cNvSpPr/>
          <p:nvPr/>
        </p:nvSpPr>
        <p:spPr>
          <a:xfrm>
            <a:off x="7626096"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Weekend Nights </a:t>
            </a:r>
            <a:endParaRPr lang="en-US" sz="23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841248" y="2020824"/>
            <a:ext cx="457200" cy="493776"/>
          </a:xfrm>
          <a:prstGeom prst="rect">
            <a:avLst/>
          </a:prstGeom>
        </p:spPr>
      </p:pic>
      <p:pic>
        <p:nvPicPr>
          <p:cNvPr id="4" name="Image 2" descr="preencoded.png">    </p:cNvPr>
          <p:cNvPicPr>
            <a:picLocks noChangeAspect="1"/>
          </p:cNvPicPr>
          <p:nvPr/>
        </p:nvPicPr>
        <p:blipFill>
          <a:blip r:embed="rId3"/>
          <a:stretch>
            <a:fillRect/>
          </a:stretch>
        </p:blipFill>
        <p:spPr>
          <a:xfrm>
            <a:off x="841248" y="3438144"/>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841248" y="4855464"/>
            <a:ext cx="457200" cy="493776"/>
          </a:xfrm>
          <a:prstGeom prst="rect">
            <a:avLst/>
          </a:prstGeom>
        </p:spPr>
      </p:pic>
      <p:pic>
        <p:nvPicPr>
          <p:cNvPr id="6" name="Image 4" descr="preencoded.png">    </p:cNvPr>
          <p:cNvPicPr>
            <a:picLocks noChangeAspect="1"/>
          </p:cNvPicPr>
          <p:nvPr/>
        </p:nvPicPr>
        <p:blipFill>
          <a:blip r:embed="rId5"/>
          <a:stretch>
            <a:fillRect/>
          </a:stretch>
        </p:blipFill>
        <p:spPr>
          <a:xfrm>
            <a:off x="841248" y="6272784"/>
            <a:ext cx="457200" cy="493776"/>
          </a:xfrm>
          <a:prstGeom prst="rect">
            <a:avLst/>
          </a:prstGeom>
        </p:spPr>
      </p:pic>
      <p:sp>
        <p:nvSpPr>
          <p:cNvPr id="7" name="Text 0"/>
          <p:cNvSpPr/>
          <p:nvPr/>
        </p:nvSpPr>
        <p:spPr>
          <a:xfrm>
            <a:off x="1609344" y="2057400"/>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Parking Influences Behavior</a:t>
            </a:r>
            <a:endParaRPr lang="en-US" sz="2320" dirty="0"/>
          </a:p>
        </p:txBody>
      </p:sp>
      <p:sp>
        <p:nvSpPr>
          <p:cNvPr id="8" name="Text 1"/>
          <p:cNvSpPr/>
          <p:nvPr/>
        </p:nvSpPr>
        <p:spPr>
          <a:xfrm>
            <a:off x="1609344" y="5404104"/>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Market segments like online bookings show the highest cancellation rates due to flexible policies.</a:t>
            </a:r>
            <a:endParaRPr lang="en-US" sz="1850" dirty="0"/>
          </a:p>
        </p:txBody>
      </p:sp>
      <p:sp>
        <p:nvSpPr>
          <p:cNvPr id="9" name="Text 2"/>
          <p:cNvSpPr/>
          <p:nvPr/>
        </p:nvSpPr>
        <p:spPr>
          <a:xfrm>
            <a:off x="1609344" y="2560320"/>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Guests without cars or parking needs tend to cancel more often.</a:t>
            </a:r>
            <a:endParaRPr lang="en-US" sz="1850" dirty="0"/>
          </a:p>
        </p:txBody>
      </p:sp>
      <p:sp>
        <p:nvSpPr>
          <p:cNvPr id="10" name="Text 3"/>
          <p:cNvSpPr/>
          <p:nvPr/>
        </p:nvSpPr>
        <p:spPr>
          <a:xfrm>
            <a:off x="1609344" y="3977640"/>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Luxury or specific room types experience more cancellations, possibly due to higher expectations.</a:t>
            </a:r>
            <a:endParaRPr lang="en-US" sz="1850" dirty="0"/>
          </a:p>
        </p:txBody>
      </p:sp>
      <p:sp>
        <p:nvSpPr>
          <p:cNvPr id="11" name="Text 4"/>
          <p:cNvSpPr/>
          <p:nvPr/>
        </p:nvSpPr>
        <p:spPr>
          <a:xfrm>
            <a:off x="832104" y="768096"/>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Conclusion</a:t>
            </a:r>
            <a:endParaRPr lang="en-US" sz="4640" dirty="0"/>
          </a:p>
        </p:txBody>
      </p:sp>
      <p:sp>
        <p:nvSpPr>
          <p:cNvPr id="12" name="Text 5"/>
          <p:cNvSpPr/>
          <p:nvPr/>
        </p:nvSpPr>
        <p:spPr>
          <a:xfrm>
            <a:off x="1609344" y="6309360"/>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Lead Time Correlates with Cancellations</a:t>
            </a:r>
            <a:endParaRPr lang="en-US" sz="2320" dirty="0"/>
          </a:p>
        </p:txBody>
      </p:sp>
      <p:sp>
        <p:nvSpPr>
          <p:cNvPr id="13" name="Text 6"/>
          <p:cNvSpPr/>
          <p:nvPr/>
        </p:nvSpPr>
        <p:spPr>
          <a:xfrm>
            <a:off x="1609344" y="6821424"/>
            <a:ext cx="12188952" cy="640080"/>
          </a:xfrm>
          <a:prstGeom prst="rect">
            <a:avLst/>
          </a:prstGeom>
          <a:noFill/>
          <a:ln/>
        </p:spPr>
        <p:txBody>
          <a:bodyPr wrap="squar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Longer lead times are associated with higher cancellation likelihood — indicating impulsive bookings may be more stable.</a:t>
            </a:r>
            <a:endParaRPr lang="en-US" sz="1850" dirty="0"/>
          </a:p>
          <a:p>
            <a:pPr algn="l" indent="0" marL="0">
              <a:lnSpc>
                <a:spcPts val="2500"/>
              </a:lnSpc>
              <a:buNone/>
            </a:pPr>
            <a:endParaRPr lang="en-US" sz="1850" dirty="0"/>
          </a:p>
          <a:p>
            <a:pPr algn="l" indent="0" marL="0">
              <a:lnSpc>
                <a:spcPts val="2500"/>
              </a:lnSpc>
              <a:buNone/>
            </a:pPr>
            <a:endParaRPr lang="en-US" sz="1850" dirty="0"/>
          </a:p>
        </p:txBody>
      </p:sp>
      <p:sp>
        <p:nvSpPr>
          <p:cNvPr id="14" name="Text 7"/>
          <p:cNvSpPr/>
          <p:nvPr/>
        </p:nvSpPr>
        <p:spPr>
          <a:xfrm>
            <a:off x="1609344" y="3474720"/>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Room Type Expectations</a:t>
            </a:r>
            <a:endParaRPr lang="en-US" sz="2320" dirty="0"/>
          </a:p>
        </p:txBody>
      </p:sp>
      <p:sp>
        <p:nvSpPr>
          <p:cNvPr id="15" name="Text 8"/>
          <p:cNvSpPr/>
          <p:nvPr/>
        </p:nvSpPr>
        <p:spPr>
          <a:xfrm>
            <a:off x="1609344" y="4892040"/>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Online Bookings Cancel More</a:t>
            </a:r>
            <a:endParaRPr lang="en-US" sz="232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841248" y="2176272"/>
            <a:ext cx="457200" cy="493776"/>
          </a:xfrm>
          <a:prstGeom prst="rect">
            <a:avLst/>
          </a:prstGeom>
        </p:spPr>
      </p:pic>
      <p:pic>
        <p:nvPicPr>
          <p:cNvPr id="4" name="Image 2" descr="preencoded.png">    </p:cNvPr>
          <p:cNvPicPr>
            <a:picLocks noChangeAspect="1"/>
          </p:cNvPicPr>
          <p:nvPr/>
        </p:nvPicPr>
        <p:blipFill>
          <a:blip r:embed="rId3"/>
          <a:stretch>
            <a:fillRect/>
          </a:stretch>
        </p:blipFill>
        <p:spPr>
          <a:xfrm>
            <a:off x="841248" y="6428232"/>
            <a:ext cx="457200" cy="493776"/>
          </a:xfrm>
          <a:prstGeom prst="rect">
            <a:avLst/>
          </a:prstGeom>
        </p:spPr>
      </p:pic>
      <p:pic>
        <p:nvPicPr>
          <p:cNvPr id="5" name="Image 3" descr="preencoded.png">    </p:cNvPr>
          <p:cNvPicPr>
            <a:picLocks noChangeAspect="1"/>
          </p:cNvPicPr>
          <p:nvPr/>
        </p:nvPicPr>
        <p:blipFill>
          <a:blip r:embed="rId4"/>
          <a:stretch>
            <a:fillRect/>
          </a:stretch>
        </p:blipFill>
        <p:spPr>
          <a:xfrm>
            <a:off x="841248" y="5010912"/>
            <a:ext cx="457200" cy="493776"/>
          </a:xfrm>
          <a:prstGeom prst="rect">
            <a:avLst/>
          </a:prstGeom>
        </p:spPr>
      </p:pic>
      <p:pic>
        <p:nvPicPr>
          <p:cNvPr id="6" name="Image 4" descr="preencoded.png">    </p:cNvPr>
          <p:cNvPicPr>
            <a:picLocks noChangeAspect="1"/>
          </p:cNvPicPr>
          <p:nvPr/>
        </p:nvPicPr>
        <p:blipFill>
          <a:blip r:embed="rId5"/>
          <a:stretch>
            <a:fillRect/>
          </a:stretch>
        </p:blipFill>
        <p:spPr>
          <a:xfrm>
            <a:off x="841248" y="3593592"/>
            <a:ext cx="457200" cy="493776"/>
          </a:xfrm>
          <a:prstGeom prst="rect">
            <a:avLst/>
          </a:prstGeom>
        </p:spPr>
      </p:pic>
      <p:sp>
        <p:nvSpPr>
          <p:cNvPr id="7" name="Text 0"/>
          <p:cNvSpPr/>
          <p:nvPr/>
        </p:nvSpPr>
        <p:spPr>
          <a:xfrm>
            <a:off x="1609344" y="2212848"/>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Special Requests Reduce Cancellations</a:t>
            </a:r>
            <a:endParaRPr lang="en-US" sz="2320" dirty="0"/>
          </a:p>
        </p:txBody>
      </p:sp>
      <p:sp>
        <p:nvSpPr>
          <p:cNvPr id="8" name="Text 1"/>
          <p:cNvSpPr/>
          <p:nvPr/>
        </p:nvSpPr>
        <p:spPr>
          <a:xfrm>
            <a:off x="1609344" y="6976872"/>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Most cancellations occur for reservations with fewer than 3 weekday or weekend nights.</a:t>
            </a:r>
            <a:endParaRPr lang="en-US" sz="1850" dirty="0"/>
          </a:p>
        </p:txBody>
      </p:sp>
      <p:sp>
        <p:nvSpPr>
          <p:cNvPr id="9" name="Text 2"/>
          <p:cNvSpPr/>
          <p:nvPr/>
        </p:nvSpPr>
        <p:spPr>
          <a:xfrm>
            <a:off x="1609344" y="3630168"/>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Cancellation Peaks in Specific Months</a:t>
            </a:r>
            <a:endParaRPr lang="en-US" sz="2320" dirty="0"/>
          </a:p>
        </p:txBody>
      </p:sp>
      <p:sp>
        <p:nvSpPr>
          <p:cNvPr id="10" name="Text 3"/>
          <p:cNvSpPr/>
          <p:nvPr/>
        </p:nvSpPr>
        <p:spPr>
          <a:xfrm>
            <a:off x="1609344" y="6464808"/>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Short Stays Cancel More</a:t>
            </a:r>
            <a:endParaRPr lang="en-US" sz="2320" dirty="0"/>
          </a:p>
        </p:txBody>
      </p:sp>
      <p:sp>
        <p:nvSpPr>
          <p:cNvPr id="11" name="Text 4"/>
          <p:cNvSpPr/>
          <p:nvPr/>
        </p:nvSpPr>
        <p:spPr>
          <a:xfrm>
            <a:off x="1609344" y="5559552"/>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Bookings with no children or exactly two adults (likely couples) cancel more frequently.</a:t>
            </a:r>
            <a:endParaRPr lang="en-US" sz="1850" dirty="0"/>
          </a:p>
        </p:txBody>
      </p:sp>
      <p:sp>
        <p:nvSpPr>
          <p:cNvPr id="12" name="Text 5"/>
          <p:cNvSpPr/>
          <p:nvPr/>
        </p:nvSpPr>
        <p:spPr>
          <a:xfrm>
            <a:off x="1609344" y="5047488"/>
            <a:ext cx="12188952"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Families Cancel Less</a:t>
            </a:r>
            <a:endParaRPr lang="en-US" sz="2320" dirty="0"/>
          </a:p>
        </p:txBody>
      </p:sp>
      <p:sp>
        <p:nvSpPr>
          <p:cNvPr id="13" name="Text 6"/>
          <p:cNvSpPr/>
          <p:nvPr/>
        </p:nvSpPr>
        <p:spPr>
          <a:xfrm>
            <a:off x="832104" y="93268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Conclusion</a:t>
            </a:r>
            <a:endParaRPr lang="en-US" sz="4640" dirty="0"/>
          </a:p>
        </p:txBody>
      </p:sp>
      <p:sp>
        <p:nvSpPr>
          <p:cNvPr id="14" name="Text 7"/>
          <p:cNvSpPr/>
          <p:nvPr/>
        </p:nvSpPr>
        <p:spPr>
          <a:xfrm>
            <a:off x="1609344" y="2724912"/>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Guests who make special requests are less likely to cancel, signaling greater commitment.</a:t>
            </a:r>
            <a:endParaRPr lang="en-US" sz="1850" dirty="0"/>
          </a:p>
        </p:txBody>
      </p:sp>
      <p:sp>
        <p:nvSpPr>
          <p:cNvPr id="15" name="Text 8"/>
          <p:cNvSpPr/>
          <p:nvPr/>
        </p:nvSpPr>
        <p:spPr>
          <a:xfrm>
            <a:off x="1609344" y="4142232"/>
            <a:ext cx="12188952" cy="320040"/>
          </a:xfrm>
          <a:prstGeom prst="rect">
            <a:avLst/>
          </a:prstGeom>
          <a:noFill/>
          <a:ln/>
        </p:spPr>
        <p:txBody>
          <a:bodyPr wrap="non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2018 saw a sharp rise in cancellations, especially from August to October.</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sp>
        <p:nvSpPr>
          <p:cNvPr id="4" name="Text 0"/>
          <p:cNvSpPr/>
          <p:nvPr/>
        </p:nvSpPr>
        <p:spPr>
          <a:xfrm>
            <a:off x="1078992" y="366674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Room Types</a:t>
            </a:r>
            <a:endParaRPr lang="en-US" sz="2320" dirty="0"/>
          </a:p>
        </p:txBody>
      </p:sp>
      <p:sp>
        <p:nvSpPr>
          <p:cNvPr id="5" name="Text 1"/>
          <p:cNvSpPr/>
          <p:nvPr/>
        </p:nvSpPr>
        <p:spPr>
          <a:xfrm>
            <a:off x="7571232" y="366674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Weekend and Week Nights</a:t>
            </a:r>
            <a:endParaRPr lang="en-US" sz="2320" dirty="0"/>
          </a:p>
        </p:txBody>
      </p:sp>
      <p:sp>
        <p:nvSpPr>
          <p:cNvPr id="6" name="Text 2"/>
          <p:cNvSpPr/>
          <p:nvPr/>
        </p:nvSpPr>
        <p:spPr>
          <a:xfrm>
            <a:off x="7571232" y="430682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Car Parking Space</a:t>
            </a:r>
            <a:endParaRPr lang="en-US" sz="2320" dirty="0"/>
          </a:p>
        </p:txBody>
      </p:sp>
      <p:sp>
        <p:nvSpPr>
          <p:cNvPr id="7" name="Text 3"/>
          <p:cNvSpPr/>
          <p:nvPr/>
        </p:nvSpPr>
        <p:spPr>
          <a:xfrm>
            <a:off x="1078992" y="4937760"/>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Market Segment Type</a:t>
            </a:r>
            <a:endParaRPr lang="en-US" sz="2320" dirty="0"/>
          </a:p>
        </p:txBody>
      </p:sp>
      <p:sp>
        <p:nvSpPr>
          <p:cNvPr id="8" name="Text 4"/>
          <p:cNvSpPr/>
          <p:nvPr/>
        </p:nvSpPr>
        <p:spPr>
          <a:xfrm>
            <a:off x="1078992" y="3035808"/>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Type of Meals</a:t>
            </a:r>
            <a:endParaRPr lang="en-US" sz="2320" dirty="0"/>
          </a:p>
        </p:txBody>
      </p:sp>
      <p:sp>
        <p:nvSpPr>
          <p:cNvPr id="9" name="Text 5"/>
          <p:cNvSpPr/>
          <p:nvPr/>
        </p:nvSpPr>
        <p:spPr>
          <a:xfrm>
            <a:off x="1078992" y="4306824"/>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Lead Time</a:t>
            </a:r>
            <a:endParaRPr lang="en-US" sz="2320" dirty="0"/>
          </a:p>
        </p:txBody>
      </p:sp>
      <p:sp>
        <p:nvSpPr>
          <p:cNvPr id="10" name="Text 6"/>
          <p:cNvSpPr/>
          <p:nvPr/>
        </p:nvSpPr>
        <p:spPr>
          <a:xfrm>
            <a:off x="7571232" y="3035808"/>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Number of Adults and Children</a:t>
            </a:r>
            <a:endParaRPr lang="en-US" sz="2320" dirty="0"/>
          </a:p>
        </p:txBody>
      </p:sp>
      <p:sp>
        <p:nvSpPr>
          <p:cNvPr id="11" name="Text 7"/>
          <p:cNvSpPr/>
          <p:nvPr/>
        </p:nvSpPr>
        <p:spPr>
          <a:xfrm>
            <a:off x="1078992" y="5577840"/>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Special Requests</a:t>
            </a:r>
            <a:endParaRPr lang="en-US" sz="2320" dirty="0"/>
          </a:p>
        </p:txBody>
      </p:sp>
      <p:sp>
        <p:nvSpPr>
          <p:cNvPr id="12" name="Text 8"/>
          <p:cNvSpPr/>
          <p:nvPr/>
        </p:nvSpPr>
        <p:spPr>
          <a:xfrm>
            <a:off x="832104" y="1901952"/>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Key Features</a:t>
            </a:r>
            <a:endParaRPr lang="en-US" sz="4640" dirty="0"/>
          </a:p>
        </p:txBody>
      </p:sp>
      <p:sp>
        <p:nvSpPr>
          <p:cNvPr id="13" name="Text 9"/>
          <p:cNvSpPr/>
          <p:nvPr/>
        </p:nvSpPr>
        <p:spPr>
          <a:xfrm>
            <a:off x="7571232" y="4937760"/>
            <a:ext cx="5989320"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Date of Reservation</a:t>
            </a:r>
            <a:endParaRPr lang="en-US" sz="23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805672"/>
          </a:xfrm>
          <a:prstGeom prst="rect">
            <a:avLst/>
          </a:prstGeom>
        </p:spPr>
      </p:pic>
      <p:pic>
        <p:nvPicPr>
          <p:cNvPr id="3" name="Image 1" descr="preencoded.png">    </p:cNvPr>
          <p:cNvPicPr>
            <a:picLocks noChangeAspect="1"/>
          </p:cNvPicPr>
          <p:nvPr/>
        </p:nvPicPr>
        <p:blipFill>
          <a:blip r:embed="rId2"/>
          <a:stretch>
            <a:fillRect/>
          </a:stretch>
        </p:blipFill>
        <p:spPr>
          <a:xfrm>
            <a:off x="5047488" y="3611880"/>
            <a:ext cx="4544568" cy="4544568"/>
          </a:xfrm>
          <a:prstGeom prst="rect">
            <a:avLst/>
          </a:prstGeom>
        </p:spPr>
      </p:pic>
      <p:pic>
        <p:nvPicPr>
          <p:cNvPr id="4" name="Image 2" descr="preencoded.png">    </p:cNvPr>
          <p:cNvPicPr>
            <a:picLocks noChangeAspect="1"/>
          </p:cNvPicPr>
          <p:nvPr/>
        </p:nvPicPr>
        <p:blipFill>
          <a:blip r:embed="rId3"/>
          <a:stretch>
            <a:fillRect/>
          </a:stretch>
        </p:blipFill>
        <p:spPr>
          <a:xfrm>
            <a:off x="5047488" y="3611880"/>
            <a:ext cx="4544568" cy="4544568"/>
          </a:xfrm>
          <a:prstGeom prst="rect">
            <a:avLst/>
          </a:prstGeom>
        </p:spPr>
      </p:pic>
      <p:pic>
        <p:nvPicPr>
          <p:cNvPr id="5" name="Image 3" descr="preencoded.png">    </p:cNvPr>
          <p:cNvPicPr>
            <a:picLocks noChangeAspect="1"/>
          </p:cNvPicPr>
          <p:nvPr/>
        </p:nvPicPr>
        <p:blipFill>
          <a:blip r:embed="rId4"/>
          <a:stretch>
            <a:fillRect/>
          </a:stretch>
        </p:blipFill>
        <p:spPr>
          <a:xfrm>
            <a:off x="8915400" y="5294376"/>
            <a:ext cx="1188720" cy="1188720"/>
          </a:xfrm>
          <a:prstGeom prst="rect">
            <a:avLst/>
          </a:prstGeom>
        </p:spPr>
      </p:pic>
      <p:pic>
        <p:nvPicPr>
          <p:cNvPr id="6" name="Image 4" descr="preencoded.png">    </p:cNvPr>
          <p:cNvPicPr>
            <a:picLocks noChangeAspect="1"/>
          </p:cNvPicPr>
          <p:nvPr/>
        </p:nvPicPr>
        <p:blipFill>
          <a:blip r:embed="rId5"/>
          <a:stretch>
            <a:fillRect/>
          </a:stretch>
        </p:blipFill>
        <p:spPr>
          <a:xfrm>
            <a:off x="4544568" y="5294376"/>
            <a:ext cx="1188720" cy="1188720"/>
          </a:xfrm>
          <a:prstGeom prst="rect">
            <a:avLst/>
          </a:prstGeom>
        </p:spPr>
      </p:pic>
      <p:sp>
        <p:nvSpPr>
          <p:cNvPr id="7" name="Text 0"/>
          <p:cNvSpPr/>
          <p:nvPr/>
        </p:nvSpPr>
        <p:spPr>
          <a:xfrm>
            <a:off x="832104" y="2395728"/>
            <a:ext cx="12984480" cy="960120"/>
          </a:xfrm>
          <a:prstGeom prst="rect">
            <a:avLst/>
          </a:prstGeom>
          <a:noFill/>
          <a:ln/>
        </p:spPr>
        <p:txBody>
          <a:bodyPr wrap="squar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Understanding the impact of meal offerings and parking availability is essential for enhancing guest satisfaction. Providing value through meal plans and ensuring accessible parking can significantly reduce cancellation rates.</a:t>
            </a:r>
            <a:endParaRPr lang="en-US" sz="1850" dirty="0"/>
          </a:p>
        </p:txBody>
      </p:sp>
      <p:sp>
        <p:nvSpPr>
          <p:cNvPr id="8" name="Text 1"/>
          <p:cNvSpPr/>
          <p:nvPr/>
        </p:nvSpPr>
        <p:spPr>
          <a:xfrm>
            <a:off x="10177272" y="5248656"/>
            <a:ext cx="3511296" cy="1920240"/>
          </a:xfrm>
          <a:prstGeom prst="rect">
            <a:avLst/>
          </a:prstGeom>
          <a:noFill/>
          <a:ln/>
        </p:spPr>
        <p:txBody>
          <a:bodyPr wrap="squar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Availability of parking can be a crucial factor for guests traveling by car; limited parking may lead to higher cancellation rates if guests perceive inconvenience.</a:t>
            </a:r>
            <a:endParaRPr lang="en-US" sz="1850" dirty="0"/>
          </a:p>
        </p:txBody>
      </p:sp>
      <p:sp>
        <p:nvSpPr>
          <p:cNvPr id="9" name="Text 2"/>
          <p:cNvSpPr/>
          <p:nvPr/>
        </p:nvSpPr>
        <p:spPr>
          <a:xfrm>
            <a:off x="10177272" y="4617720"/>
            <a:ext cx="3511296" cy="374904"/>
          </a:xfrm>
          <a:prstGeom prst="rect">
            <a:avLst/>
          </a:prstGeom>
          <a:noFill/>
          <a:ln/>
        </p:spPr>
        <p:txBody>
          <a:bodyPr wrap="none" lIns="0" tIns="0" rIns="0" bIns="0" rtlCol="0" anchor="ctr"/>
          <a:lstStyle/>
          <a:p>
            <a:pPr algn="l"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Car Parking Space</a:t>
            </a:r>
            <a:endParaRPr lang="en-US" sz="2320" dirty="0"/>
          </a:p>
        </p:txBody>
      </p:sp>
      <p:sp>
        <p:nvSpPr>
          <p:cNvPr id="10" name="Text 3"/>
          <p:cNvSpPr/>
          <p:nvPr/>
        </p:nvSpPr>
        <p:spPr>
          <a:xfrm>
            <a:off x="950976" y="4617720"/>
            <a:ext cx="3511296" cy="374904"/>
          </a:xfrm>
          <a:prstGeom prst="rect">
            <a:avLst/>
          </a:prstGeom>
          <a:noFill/>
          <a:ln/>
        </p:spPr>
        <p:txBody>
          <a:bodyPr wrap="none" lIns="0" tIns="0" rIns="0" bIns="0" rtlCol="0" anchor="ctr"/>
          <a:lstStyle/>
          <a:p>
            <a:pPr algn="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Type of Meal</a:t>
            </a:r>
            <a:endParaRPr lang="en-US" sz="2320" dirty="0"/>
          </a:p>
        </p:txBody>
      </p:sp>
      <p:sp>
        <p:nvSpPr>
          <p:cNvPr id="11" name="Text 4"/>
          <p:cNvSpPr/>
          <p:nvPr/>
        </p:nvSpPr>
        <p:spPr>
          <a:xfrm>
            <a:off x="832104" y="649224"/>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Influence of Meal Type and Parking on Guest Satisfaction</a:t>
            </a:r>
            <a:endParaRPr lang="en-US" sz="4640" dirty="0"/>
          </a:p>
        </p:txBody>
      </p:sp>
      <p:sp>
        <p:nvSpPr>
          <p:cNvPr id="12" name="Text 5"/>
          <p:cNvSpPr/>
          <p:nvPr/>
        </p:nvSpPr>
        <p:spPr>
          <a:xfrm>
            <a:off x="950976" y="5248656"/>
            <a:ext cx="3511296" cy="1920240"/>
          </a:xfrm>
          <a:prstGeom prst="rect">
            <a:avLst/>
          </a:prstGeom>
          <a:noFill/>
          <a:ln/>
        </p:spPr>
        <p:txBody>
          <a:bodyPr wrap="square" lIns="0" tIns="0" rIns="0" bIns="0" rtlCol="0" anchor="ctr"/>
          <a:lstStyle/>
          <a:p>
            <a:pPr algn="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Different meal plans (e.g., Meal Type 1) may influence guest satisfaction and their likelihood to cancel, as value perception plays a significant role in customer decisions.</a:t>
            </a:r>
            <a:endParaRPr lang="en-US" sz="1850" dirty="0"/>
          </a:p>
        </p:txBody>
      </p:sp>
      <p:sp>
        <p:nvSpPr>
          <p:cNvPr id="13" name="Text 6"/>
          <p:cNvSpPr/>
          <p:nvPr/>
        </p:nvSpPr>
        <p:spPr>
          <a:xfrm>
            <a:off x="9427464" y="566928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
        <p:nvSpPr>
          <p:cNvPr id="14" name="Text 7"/>
          <p:cNvSpPr/>
          <p:nvPr/>
        </p:nvSpPr>
        <p:spPr>
          <a:xfrm>
            <a:off x="5056632" y="566928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997696"/>
          </a:xfrm>
          <a:prstGeom prst="rect">
            <a:avLst/>
          </a:prstGeom>
        </p:spPr>
      </p:pic>
      <p:pic>
        <p:nvPicPr>
          <p:cNvPr id="3" name="Image 1" descr="preencoded.png">    </p:cNvPr>
          <p:cNvPicPr>
            <a:picLocks noChangeAspect="1"/>
          </p:cNvPicPr>
          <p:nvPr/>
        </p:nvPicPr>
        <p:blipFill>
          <a:blip r:embed="rId2"/>
          <a:stretch>
            <a:fillRect/>
          </a:stretch>
        </p:blipFill>
        <p:spPr>
          <a:xfrm>
            <a:off x="960120" y="2523744"/>
            <a:ext cx="6053328" cy="3995928"/>
          </a:xfrm>
          <a:prstGeom prst="rect">
            <a:avLst/>
          </a:prstGeom>
        </p:spPr>
      </p:pic>
      <p:pic>
        <p:nvPicPr>
          <p:cNvPr id="4" name="Image 2" descr="preencoded.png">    </p:cNvPr>
          <p:cNvPicPr>
            <a:picLocks noChangeAspect="1"/>
          </p:cNvPicPr>
          <p:nvPr/>
        </p:nvPicPr>
        <p:blipFill>
          <a:blip r:embed="rId3"/>
          <a:stretch>
            <a:fillRect/>
          </a:stretch>
        </p:blipFill>
        <p:spPr>
          <a:xfrm>
            <a:off x="7626096" y="2523744"/>
            <a:ext cx="6053328" cy="3995928"/>
          </a:xfrm>
          <a:prstGeom prst="rect">
            <a:avLst/>
          </a:prstGeom>
        </p:spPr>
      </p:pic>
      <p:sp>
        <p:nvSpPr>
          <p:cNvPr id="5" name="Text 0"/>
          <p:cNvSpPr/>
          <p:nvPr/>
        </p:nvSpPr>
        <p:spPr>
          <a:xfrm>
            <a:off x="960120" y="675741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Meal Types</a:t>
            </a:r>
            <a:endParaRPr lang="en-US" sz="2320" dirty="0"/>
          </a:p>
        </p:txBody>
      </p:sp>
      <p:sp>
        <p:nvSpPr>
          <p:cNvPr id="6" name="Text 1"/>
          <p:cNvSpPr/>
          <p:nvPr/>
        </p:nvSpPr>
        <p:spPr>
          <a:xfrm>
            <a:off x="832104" y="649224"/>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Influence of Meal Type and Parking on Guest Satisfaction</a:t>
            </a:r>
            <a:endParaRPr lang="en-US" sz="4640" dirty="0"/>
          </a:p>
        </p:txBody>
      </p:sp>
      <p:sp>
        <p:nvSpPr>
          <p:cNvPr id="7" name="Text 2"/>
          <p:cNvSpPr/>
          <p:nvPr/>
        </p:nvSpPr>
        <p:spPr>
          <a:xfrm>
            <a:off x="7626096" y="675741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Car parking space</a:t>
            </a:r>
            <a:endParaRPr lang="en-US" sz="2320" dirty="0"/>
          </a:p>
        </p:txBody>
      </p:sp>
      <p:sp>
        <p:nvSpPr>
          <p:cNvPr id="8" name="Text 3"/>
          <p:cNvSpPr/>
          <p:nvPr/>
        </p:nvSpPr>
        <p:spPr>
          <a:xfrm>
            <a:off x="7626096" y="7260336"/>
            <a:ext cx="6053328" cy="960120"/>
          </a:xfrm>
          <a:prstGeom prst="rect">
            <a:avLst/>
          </a:prstGeom>
          <a:noFill/>
          <a:ln/>
        </p:spPr>
        <p:txBody>
          <a:bodyPr wrap="square" lIns="0" tIns="0" rIns="0" bIns="0" rtlCol="0" anchor="ctr"/>
          <a:lstStyle/>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Customers without cars</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and no need for parking appear to have a higher tendency to cancel their bookings with a percentage of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76.8%</a:t>
            </a:r>
            <a:endParaRPr lang="en-US" sz="1850" dirty="0"/>
          </a:p>
        </p:txBody>
      </p:sp>
      <p:sp>
        <p:nvSpPr>
          <p:cNvPr id="9" name="Text 4"/>
          <p:cNvSpPr/>
          <p:nvPr/>
        </p:nvSpPr>
        <p:spPr>
          <a:xfrm>
            <a:off x="960120" y="7260336"/>
            <a:ext cx="6053328" cy="640080"/>
          </a:xfrm>
          <a:prstGeom prst="rect">
            <a:avLst/>
          </a:prstGeom>
          <a:noFill/>
          <a:ln/>
        </p:spPr>
        <p:txBody>
          <a:bodyPr wrap="square" lIns="0" tIns="0" rIns="0" bIns="0" rtlCol="0" anchor="ctr"/>
          <a:lstStyle/>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Meal Plan 2</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has the highest cancellation rate with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35.1%</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0" y="0"/>
            <a:ext cx="14630400" cy="8238744"/>
          </a:xfrm>
          <a:prstGeom prst="rect">
            <a:avLst/>
          </a:prstGeom>
        </p:spPr>
      </p:pic>
      <p:pic>
        <p:nvPicPr>
          <p:cNvPr id="4" name="Image 2" descr="preencoded.png">    </p:cNvPr>
          <p:cNvPicPr>
            <a:picLocks noChangeAspect="1"/>
          </p:cNvPicPr>
          <p:nvPr/>
        </p:nvPicPr>
        <p:blipFill>
          <a:blip r:embed="rId3"/>
          <a:stretch>
            <a:fillRect/>
          </a:stretch>
        </p:blipFill>
        <p:spPr>
          <a:xfrm>
            <a:off x="7443216" y="4828032"/>
            <a:ext cx="6327648" cy="1746504"/>
          </a:xfrm>
          <a:prstGeom prst="rect">
            <a:avLst/>
          </a:prstGeom>
        </p:spPr>
      </p:pic>
      <p:pic>
        <p:nvPicPr>
          <p:cNvPr id="5" name="Image 3" descr="preencoded.png">    </p:cNvPr>
          <p:cNvPicPr>
            <a:picLocks noChangeAspect="1"/>
          </p:cNvPicPr>
          <p:nvPr/>
        </p:nvPicPr>
        <p:blipFill>
          <a:blip r:embed="rId4"/>
          <a:stretch>
            <a:fillRect/>
          </a:stretch>
        </p:blipFill>
        <p:spPr>
          <a:xfrm>
            <a:off x="841248" y="3145536"/>
            <a:ext cx="6327648" cy="1435608"/>
          </a:xfrm>
          <a:prstGeom prst="rect">
            <a:avLst/>
          </a:prstGeom>
        </p:spPr>
      </p:pic>
      <p:pic>
        <p:nvPicPr>
          <p:cNvPr id="6" name="Image 4" descr="preencoded.png">    </p:cNvPr>
          <p:cNvPicPr>
            <a:picLocks noChangeAspect="1"/>
          </p:cNvPicPr>
          <p:nvPr/>
        </p:nvPicPr>
        <p:blipFill>
          <a:blip r:embed="rId5"/>
          <a:stretch>
            <a:fillRect/>
          </a:stretch>
        </p:blipFill>
        <p:spPr>
          <a:xfrm>
            <a:off x="841248" y="4828032"/>
            <a:ext cx="6327648" cy="1746504"/>
          </a:xfrm>
          <a:prstGeom prst="rect">
            <a:avLst/>
          </a:prstGeom>
        </p:spPr>
      </p:pic>
      <p:pic>
        <p:nvPicPr>
          <p:cNvPr id="7" name="Image 5" descr="preencoded.png">    </p:cNvPr>
          <p:cNvPicPr>
            <a:picLocks noChangeAspect="1"/>
          </p:cNvPicPr>
          <p:nvPr/>
        </p:nvPicPr>
        <p:blipFill>
          <a:blip r:embed="rId6"/>
          <a:stretch>
            <a:fillRect/>
          </a:stretch>
        </p:blipFill>
        <p:spPr>
          <a:xfrm>
            <a:off x="7443216" y="3145536"/>
            <a:ext cx="6327648" cy="1435608"/>
          </a:xfrm>
          <a:prstGeom prst="rect">
            <a:avLst/>
          </a:prstGeom>
        </p:spPr>
      </p:pic>
      <p:sp>
        <p:nvSpPr>
          <p:cNvPr id="8" name="Text 0"/>
          <p:cNvSpPr/>
          <p:nvPr/>
        </p:nvSpPr>
        <p:spPr>
          <a:xfrm>
            <a:off x="7699248" y="3794760"/>
            <a:ext cx="5843016" cy="640080"/>
          </a:xfrm>
          <a:prstGeom prst="rect">
            <a:avLst/>
          </a:prstGeom>
          <a:noFill/>
          <a:ln/>
        </p:spPr>
        <p:txBody>
          <a:bodyPr wrap="square" lIns="0" tIns="0" rIns="0" bIns="0" rtlCol="0" anchor="ctr"/>
          <a:lstStyle/>
          <a:p>
            <a:pPr algn="ctr" indent="0" marL="0">
              <a:lnSpc>
                <a:spcPts val="2500"/>
              </a:lnSpc>
              <a:buNone/>
            </a:pPr>
            <a:r>
              <a:rPr lang="en-US" sz="1850" dirty="0">
                <a:solidFill>
                  <a:srgbClr val="A6A6A6"/>
                </a:solidFill>
                <a:latin typeface="思源宋体-思源宋体-Regular" pitchFamily="34" charset="0"/>
                <a:ea typeface="思源宋体-思源宋体-Regular" pitchFamily="34" charset="-122"/>
                <a:cs typeface="思源宋体-思源宋体-Regular" pitchFamily="34" charset="-120"/>
              </a:rPr>
              <a:t>Luxury options may lead to higher expectations and elevate cancellation risks.</a:t>
            </a:r>
            <a:endParaRPr lang="en-US" sz="1850" dirty="0"/>
          </a:p>
        </p:txBody>
      </p:sp>
      <p:sp>
        <p:nvSpPr>
          <p:cNvPr id="9" name="Text 1"/>
          <p:cNvSpPr/>
          <p:nvPr/>
        </p:nvSpPr>
        <p:spPr>
          <a:xfrm>
            <a:off x="1097280" y="3794760"/>
            <a:ext cx="5843016" cy="640080"/>
          </a:xfrm>
          <a:prstGeom prst="rect">
            <a:avLst/>
          </a:prstGeom>
          <a:noFill/>
          <a:ln/>
        </p:spPr>
        <p:txBody>
          <a:bodyPr wrap="square" lIns="0" tIns="0" rIns="0" bIns="0" rtlCol="0" anchor="ctr"/>
          <a:lstStyle/>
          <a:p>
            <a:pPr algn="ctr" indent="0" marL="0">
              <a:lnSpc>
                <a:spcPts val="2500"/>
              </a:lnSpc>
              <a:buNone/>
            </a:pPr>
            <a:r>
              <a:rPr lang="en-US" sz="1850" dirty="0">
                <a:solidFill>
                  <a:srgbClr val="A6A6A6"/>
                </a:solidFill>
                <a:latin typeface="思源宋体-思源宋体-Regular" pitchFamily="34" charset="0"/>
                <a:ea typeface="思源宋体-思源宋体-Regular" pitchFamily="34" charset="-122"/>
                <a:cs typeface="思源宋体-思源宋体-Regular" pitchFamily="34" charset="-120"/>
              </a:rPr>
              <a:t>The type of accommodation can affect cancellation behavior.</a:t>
            </a:r>
            <a:endParaRPr lang="en-US" sz="1850" dirty="0"/>
          </a:p>
        </p:txBody>
      </p:sp>
      <p:sp>
        <p:nvSpPr>
          <p:cNvPr id="10" name="Text 2"/>
          <p:cNvSpPr/>
          <p:nvPr/>
        </p:nvSpPr>
        <p:spPr>
          <a:xfrm>
            <a:off x="832104" y="1399032"/>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Impact of Room Types and Market Segment Types on Cancellation Behavior</a:t>
            </a:r>
            <a:endParaRPr lang="en-US" sz="4640" dirty="0"/>
          </a:p>
        </p:txBody>
      </p:sp>
      <p:sp>
        <p:nvSpPr>
          <p:cNvPr id="11" name="Text 3"/>
          <p:cNvSpPr/>
          <p:nvPr/>
        </p:nvSpPr>
        <p:spPr>
          <a:xfrm>
            <a:off x="1097280" y="3282696"/>
            <a:ext cx="5843016" cy="374904"/>
          </a:xfrm>
          <a:prstGeom prst="rect">
            <a:avLst/>
          </a:prstGeom>
          <a:noFill/>
          <a:ln/>
        </p:spPr>
        <p:txBody>
          <a:bodyPr wrap="none" lIns="0" tIns="0" rIns="0" bIns="0" rtlCol="0" anchor="ctr"/>
          <a:lstStyle/>
          <a:p>
            <a:pPr algn="ctr" indent="0" marL="0">
              <a:lnSpc>
                <a:spcPts val="2900"/>
              </a:lnSpc>
              <a:buNone/>
            </a:pPr>
            <a:r>
              <a:rPr lang="en-US" sz="2320" dirty="0">
                <a:solidFill>
                  <a:srgbClr val="A6A6A6"/>
                </a:solidFill>
                <a:latin typeface="思源宋体-思源宋体-Heavy" pitchFamily="34" charset="0"/>
                <a:ea typeface="思源宋体-思源宋体-Heavy" pitchFamily="34" charset="-122"/>
                <a:cs typeface="思源宋体-思源宋体-Heavy" pitchFamily="34" charset="-120"/>
              </a:rPr>
              <a:t>Room Type</a:t>
            </a:r>
            <a:endParaRPr lang="en-US" sz="2320" dirty="0"/>
          </a:p>
        </p:txBody>
      </p:sp>
      <p:sp>
        <p:nvSpPr>
          <p:cNvPr id="12" name="Text 4"/>
          <p:cNvSpPr/>
          <p:nvPr/>
        </p:nvSpPr>
        <p:spPr>
          <a:xfrm>
            <a:off x="7699248" y="3282696"/>
            <a:ext cx="5843016" cy="374904"/>
          </a:xfrm>
          <a:prstGeom prst="rect">
            <a:avLst/>
          </a:prstGeom>
          <a:noFill/>
          <a:ln/>
        </p:spPr>
        <p:txBody>
          <a:bodyPr wrap="none" lIns="0" tIns="0" rIns="0" bIns="0" rtlCol="0" anchor="ctr"/>
          <a:lstStyle/>
          <a:p>
            <a:pPr algn="ctr" indent="0" marL="0">
              <a:lnSpc>
                <a:spcPts val="2900"/>
              </a:lnSpc>
              <a:buNone/>
            </a:pPr>
            <a:r>
              <a:rPr lang="en-US" sz="2320" dirty="0">
                <a:solidFill>
                  <a:srgbClr val="A6A6A6"/>
                </a:solidFill>
                <a:latin typeface="思源宋体-思源宋体-Heavy" pitchFamily="34" charset="0"/>
                <a:ea typeface="思源宋体-思源宋体-Heavy" pitchFamily="34" charset="-122"/>
                <a:cs typeface="思源宋体-思源宋体-Heavy" pitchFamily="34" charset="-120"/>
              </a:rPr>
              <a:t>Higher Expectations</a:t>
            </a:r>
            <a:endParaRPr lang="en-US" sz="2320" dirty="0"/>
          </a:p>
        </p:txBody>
      </p:sp>
      <p:sp>
        <p:nvSpPr>
          <p:cNvPr id="13" name="Text 5"/>
          <p:cNvSpPr/>
          <p:nvPr/>
        </p:nvSpPr>
        <p:spPr>
          <a:xfrm>
            <a:off x="1097280" y="4965192"/>
            <a:ext cx="5843016" cy="374904"/>
          </a:xfrm>
          <a:prstGeom prst="rect">
            <a:avLst/>
          </a:prstGeom>
          <a:noFill/>
          <a:ln/>
        </p:spPr>
        <p:txBody>
          <a:bodyPr wrap="none" lIns="0" tIns="0" rIns="0" bIns="0" rtlCol="0" anchor="ctr"/>
          <a:lstStyle/>
          <a:p>
            <a:pPr algn="ctr" indent="0" marL="0">
              <a:lnSpc>
                <a:spcPts val="2900"/>
              </a:lnSpc>
              <a:buNone/>
            </a:pPr>
            <a:r>
              <a:rPr lang="en-US" sz="2320" dirty="0">
                <a:solidFill>
                  <a:srgbClr val="A6A6A6"/>
                </a:solidFill>
                <a:latin typeface="思源宋体-思源宋体-Heavy" pitchFamily="34" charset="0"/>
                <a:ea typeface="思源宋体-思源宋体-Heavy" pitchFamily="34" charset="-122"/>
                <a:cs typeface="思源宋体-思源宋体-Heavy" pitchFamily="34" charset="-120"/>
              </a:rPr>
              <a:t>Market Segment Types</a:t>
            </a:r>
            <a:endParaRPr lang="en-US" sz="2320" dirty="0"/>
          </a:p>
        </p:txBody>
      </p:sp>
      <p:sp>
        <p:nvSpPr>
          <p:cNvPr id="14" name="Text 6"/>
          <p:cNvSpPr/>
          <p:nvPr/>
        </p:nvSpPr>
        <p:spPr>
          <a:xfrm>
            <a:off x="7699248" y="5477256"/>
            <a:ext cx="5843016" cy="960120"/>
          </a:xfrm>
          <a:prstGeom prst="rect">
            <a:avLst/>
          </a:prstGeom>
          <a:noFill/>
          <a:ln/>
        </p:spPr>
        <p:txBody>
          <a:bodyPr wrap="square" lIns="0" tIns="0" rIns="0" bIns="0" rtlCol="0" anchor="ctr"/>
          <a:lstStyle/>
          <a:p>
            <a:pPr algn="ctr" indent="0" marL="0">
              <a:lnSpc>
                <a:spcPts val="2500"/>
              </a:lnSpc>
              <a:buNone/>
            </a:pPr>
            <a:r>
              <a:rPr lang="en-US" sz="1850" dirty="0">
                <a:solidFill>
                  <a:srgbClr val="A6A6A6"/>
                </a:solidFill>
                <a:latin typeface="思源宋体-思源宋体-Regular" pitchFamily="34" charset="0"/>
                <a:ea typeface="思源宋体-思源宋体-Regular" pitchFamily="34" charset="-122"/>
                <a:cs typeface="思源宋体-思源宋体-Regular" pitchFamily="34" charset="-120"/>
              </a:rPr>
              <a:t>Certain market segments, such as online, show higher cancellation rates due to flexible policies and less commitment.</a:t>
            </a:r>
            <a:endParaRPr lang="en-US" sz="1850" dirty="0"/>
          </a:p>
        </p:txBody>
      </p:sp>
      <p:sp>
        <p:nvSpPr>
          <p:cNvPr id="15" name="Text 7"/>
          <p:cNvSpPr/>
          <p:nvPr/>
        </p:nvSpPr>
        <p:spPr>
          <a:xfrm>
            <a:off x="7699248" y="4965192"/>
            <a:ext cx="5843016" cy="374904"/>
          </a:xfrm>
          <a:prstGeom prst="rect">
            <a:avLst/>
          </a:prstGeom>
          <a:noFill/>
          <a:ln/>
        </p:spPr>
        <p:txBody>
          <a:bodyPr wrap="none" lIns="0" tIns="0" rIns="0" bIns="0" rtlCol="0" anchor="ctr"/>
          <a:lstStyle/>
          <a:p>
            <a:pPr algn="ctr" indent="0" marL="0">
              <a:lnSpc>
                <a:spcPts val="2900"/>
              </a:lnSpc>
              <a:buNone/>
            </a:pPr>
            <a:r>
              <a:rPr lang="en-US" sz="2320" dirty="0">
                <a:solidFill>
                  <a:srgbClr val="A6A6A6"/>
                </a:solidFill>
                <a:latin typeface="思源宋体-思源宋体-Heavy" pitchFamily="34" charset="0"/>
                <a:ea typeface="思源宋体-思源宋体-Heavy" pitchFamily="34" charset="-122"/>
                <a:cs typeface="思源宋体-思源宋体-Heavy" pitchFamily="34" charset="-120"/>
              </a:rPr>
              <a:t>Flexible Bookings</a:t>
            </a:r>
            <a:endParaRPr lang="en-US" sz="2320" dirty="0"/>
          </a:p>
        </p:txBody>
      </p:sp>
      <p:sp>
        <p:nvSpPr>
          <p:cNvPr id="16" name="Text 8"/>
          <p:cNvSpPr/>
          <p:nvPr/>
        </p:nvSpPr>
        <p:spPr>
          <a:xfrm>
            <a:off x="1097280" y="5477256"/>
            <a:ext cx="5843016" cy="640080"/>
          </a:xfrm>
          <a:prstGeom prst="rect">
            <a:avLst/>
          </a:prstGeom>
          <a:noFill/>
          <a:ln/>
        </p:spPr>
        <p:txBody>
          <a:bodyPr wrap="square" lIns="0" tIns="0" rIns="0" bIns="0" rtlCol="0" anchor="ctr"/>
          <a:lstStyle/>
          <a:p>
            <a:pPr algn="ctr" indent="0" marL="0">
              <a:lnSpc>
                <a:spcPts val="2500"/>
              </a:lnSpc>
              <a:buNone/>
            </a:pPr>
            <a:r>
              <a:rPr lang="en-US" sz="1850" dirty="0">
                <a:solidFill>
                  <a:srgbClr val="A6A6A6"/>
                </a:solidFill>
                <a:latin typeface="思源宋体-思源宋体-Regular" pitchFamily="34" charset="0"/>
                <a:ea typeface="思源宋体-思源宋体-Regular" pitchFamily="34" charset="-122"/>
                <a:cs typeface="思源宋体-思源宋体-Regular" pitchFamily="34" charset="-120"/>
              </a:rPr>
              <a:t>Different methods to book a room (e.g. online, offline, aviation, corporate, complementary).</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677656"/>
          </a:xfrm>
          <a:prstGeom prst="rect">
            <a:avLst/>
          </a:prstGeom>
        </p:spPr>
      </p:pic>
      <p:pic>
        <p:nvPicPr>
          <p:cNvPr id="3" name="Image 1" descr="preencoded.png">    </p:cNvPr>
          <p:cNvPicPr>
            <a:picLocks noChangeAspect="1"/>
          </p:cNvPicPr>
          <p:nvPr/>
        </p:nvPicPr>
        <p:blipFill>
          <a:blip r:embed="rId2"/>
          <a:stretch>
            <a:fillRect/>
          </a:stretch>
        </p:blipFill>
        <p:spPr>
          <a:xfrm>
            <a:off x="7626096" y="2523744"/>
            <a:ext cx="6053328" cy="3995928"/>
          </a:xfrm>
          <a:prstGeom prst="rect">
            <a:avLst/>
          </a:prstGeom>
        </p:spPr>
      </p:pic>
      <p:pic>
        <p:nvPicPr>
          <p:cNvPr id="4" name="Image 2" descr="preencoded.png">    </p:cNvPr>
          <p:cNvPicPr>
            <a:picLocks noChangeAspect="1"/>
          </p:cNvPicPr>
          <p:nvPr/>
        </p:nvPicPr>
        <p:blipFill>
          <a:blip r:embed="rId3"/>
          <a:stretch>
            <a:fillRect/>
          </a:stretch>
        </p:blipFill>
        <p:spPr>
          <a:xfrm>
            <a:off x="960120" y="2523744"/>
            <a:ext cx="6053328" cy="3995928"/>
          </a:xfrm>
          <a:prstGeom prst="rect">
            <a:avLst/>
          </a:prstGeom>
        </p:spPr>
      </p:pic>
      <p:sp>
        <p:nvSpPr>
          <p:cNvPr id="5" name="Text 0"/>
          <p:cNvSpPr/>
          <p:nvPr/>
        </p:nvSpPr>
        <p:spPr>
          <a:xfrm>
            <a:off x="960120" y="7260336"/>
            <a:ext cx="6053328"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more than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9000 cancellations</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for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Room Type 1</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which represent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1/3</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of whole data</a:t>
            </a:r>
            <a:endParaRPr lang="en-US" sz="1850" dirty="0"/>
          </a:p>
        </p:txBody>
      </p:sp>
      <p:sp>
        <p:nvSpPr>
          <p:cNvPr id="6" name="Text 1"/>
          <p:cNvSpPr/>
          <p:nvPr/>
        </p:nvSpPr>
        <p:spPr>
          <a:xfrm>
            <a:off x="7626096" y="7260336"/>
            <a:ext cx="6053328" cy="640080"/>
          </a:xfrm>
          <a:prstGeom prst="rect">
            <a:avLst/>
          </a:prstGeom>
          <a:noFill/>
          <a:ln/>
        </p:spPr>
        <p:txBody>
          <a:bodyPr wrap="square" lIns="0" tIns="0" rIns="0" bIns="0" rtlCol="0" anchor="ctr"/>
          <a:lstStyle/>
          <a:p>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Online Booking</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Method shows higher cancellation Rate rather than other segment types with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&gt;35%</a:t>
            </a:r>
            <a:endParaRPr lang="en-US" sz="1850" dirty="0"/>
          </a:p>
        </p:txBody>
      </p:sp>
      <p:sp>
        <p:nvSpPr>
          <p:cNvPr id="7" name="Text 2"/>
          <p:cNvSpPr/>
          <p:nvPr/>
        </p:nvSpPr>
        <p:spPr>
          <a:xfrm>
            <a:off x="960120" y="675741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Room Types</a:t>
            </a:r>
            <a:endParaRPr lang="en-US" sz="2320" dirty="0"/>
          </a:p>
        </p:txBody>
      </p:sp>
      <p:sp>
        <p:nvSpPr>
          <p:cNvPr id="8" name="Text 3"/>
          <p:cNvSpPr/>
          <p:nvPr/>
        </p:nvSpPr>
        <p:spPr>
          <a:xfrm>
            <a:off x="7626096" y="675741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Market Segment Types</a:t>
            </a:r>
            <a:endParaRPr lang="en-US" sz="2320" dirty="0"/>
          </a:p>
        </p:txBody>
      </p:sp>
      <p:sp>
        <p:nvSpPr>
          <p:cNvPr id="9" name="Text 4"/>
          <p:cNvSpPr/>
          <p:nvPr/>
        </p:nvSpPr>
        <p:spPr>
          <a:xfrm>
            <a:off x="832104" y="649224"/>
            <a:ext cx="12984480" cy="1481328"/>
          </a:xfrm>
          <a:prstGeom prst="rect">
            <a:avLst/>
          </a:prstGeom>
          <a:noFill/>
          <a:ln/>
        </p:spPr>
        <p:txBody>
          <a:bodyPr wrap="squar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Impact of Room Types and Market Segment Types on Cancellation Behavior</a:t>
            </a:r>
            <a:endParaRPr lang="en-US" sz="46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9692640"/>
          </a:xfrm>
          <a:prstGeom prst="rect">
            <a:avLst/>
          </a:prstGeom>
        </p:spPr>
      </p:pic>
      <p:pic>
        <p:nvPicPr>
          <p:cNvPr id="3" name="Image 1" descr="preencoded.png">    </p:cNvPr>
          <p:cNvPicPr>
            <a:picLocks noChangeAspect="1"/>
          </p:cNvPicPr>
          <p:nvPr/>
        </p:nvPicPr>
        <p:blipFill>
          <a:blip r:embed="rId2"/>
          <a:stretch>
            <a:fillRect/>
          </a:stretch>
        </p:blipFill>
        <p:spPr>
          <a:xfrm>
            <a:off x="3429000" y="5148072"/>
            <a:ext cx="7790688" cy="7790688"/>
          </a:xfrm>
          <a:prstGeom prst="rect">
            <a:avLst/>
          </a:prstGeom>
        </p:spPr>
      </p:pic>
      <p:pic>
        <p:nvPicPr>
          <p:cNvPr id="4" name="Image 2" descr="preencoded.png">    </p:cNvPr>
          <p:cNvPicPr>
            <a:picLocks noChangeAspect="1"/>
          </p:cNvPicPr>
          <p:nvPr/>
        </p:nvPicPr>
        <p:blipFill>
          <a:blip r:embed="rId3"/>
          <a:stretch>
            <a:fillRect/>
          </a:stretch>
        </p:blipFill>
        <p:spPr>
          <a:xfrm>
            <a:off x="3429000" y="5148072"/>
            <a:ext cx="7790688" cy="7790688"/>
          </a:xfrm>
          <a:prstGeom prst="rect">
            <a:avLst/>
          </a:prstGeom>
        </p:spPr>
      </p:pic>
      <p:sp>
        <p:nvSpPr>
          <p:cNvPr id="5" name="Text 0"/>
          <p:cNvSpPr/>
          <p:nvPr/>
        </p:nvSpPr>
        <p:spPr>
          <a:xfrm>
            <a:off x="950976" y="3456432"/>
            <a:ext cx="6080760" cy="96012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The waiting time between reservation and arrival can significantly affect cancellation rates; higher time may deter cancellations.</a:t>
            </a:r>
            <a:endParaRPr lang="en-US" sz="1850" dirty="0"/>
          </a:p>
        </p:txBody>
      </p:sp>
      <p:sp>
        <p:nvSpPr>
          <p:cNvPr id="6" name="Text 1"/>
          <p:cNvSpPr/>
          <p:nvPr/>
        </p:nvSpPr>
        <p:spPr>
          <a:xfrm>
            <a:off x="832104" y="64922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Lead Time and Special Requests</a:t>
            </a:r>
            <a:endParaRPr lang="en-US" sz="4640" dirty="0"/>
          </a:p>
        </p:txBody>
      </p:sp>
      <p:sp>
        <p:nvSpPr>
          <p:cNvPr id="7" name="Text 2"/>
          <p:cNvSpPr/>
          <p:nvPr/>
        </p:nvSpPr>
        <p:spPr>
          <a:xfrm>
            <a:off x="950976" y="2825496"/>
            <a:ext cx="6080760"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Lead Time</a:t>
            </a:r>
            <a:endParaRPr lang="en-US" sz="2320" dirty="0"/>
          </a:p>
        </p:txBody>
      </p:sp>
      <p:sp>
        <p:nvSpPr>
          <p:cNvPr id="8" name="Text 3"/>
          <p:cNvSpPr/>
          <p:nvPr/>
        </p:nvSpPr>
        <p:spPr>
          <a:xfrm>
            <a:off x="832104" y="1655064"/>
            <a:ext cx="12984480" cy="640080"/>
          </a:xfrm>
          <a:prstGeom prst="rect">
            <a:avLst/>
          </a:prstGeom>
          <a:noFill/>
          <a:ln/>
        </p:spPr>
        <p:txBody>
          <a:bodyPr wrap="square" lIns="0" tIns="0" rIns="0" bIns="0" rtlCol="0" anchor="ctr"/>
          <a:lstStyle/>
          <a:p>
            <a:pPr algn="l"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Understanding the impact of lead time and special requests on guest behavior is crucial for improving booking stability. Proper handling of special requests can significantly lower cancellation rates.</a:t>
            </a:r>
            <a:endParaRPr lang="en-US" sz="1850" dirty="0"/>
          </a:p>
        </p:txBody>
      </p:sp>
      <p:sp>
        <p:nvSpPr>
          <p:cNvPr id="9" name="Text 4"/>
          <p:cNvSpPr/>
          <p:nvPr/>
        </p:nvSpPr>
        <p:spPr>
          <a:xfrm>
            <a:off x="7616952" y="3456432"/>
            <a:ext cx="6080760" cy="96012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Requests made during booking can indicate guest expectations, and failure to meet these may lead to cancellations.</a:t>
            </a:r>
            <a:endParaRPr lang="en-US" sz="1850" dirty="0"/>
          </a:p>
        </p:txBody>
      </p:sp>
      <p:sp>
        <p:nvSpPr>
          <p:cNvPr id="10" name="Text 5"/>
          <p:cNvSpPr/>
          <p:nvPr/>
        </p:nvSpPr>
        <p:spPr>
          <a:xfrm>
            <a:off x="7616952" y="2825496"/>
            <a:ext cx="6080760"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Special Requests</a:t>
            </a:r>
            <a:endParaRPr lang="en-US" sz="2320" dirty="0"/>
          </a:p>
        </p:txBody>
      </p:sp>
      <p:sp>
        <p:nvSpPr>
          <p:cNvPr id="11" name="Text 6"/>
          <p:cNvSpPr/>
          <p:nvPr/>
        </p:nvSpPr>
        <p:spPr>
          <a:xfrm>
            <a:off x="5175504" y="676656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思源宋体-思源宋体-Regular" pitchFamily="34" charset="0"/>
                <a:ea typeface="思源宋体-思源宋体-Regular" pitchFamily="34" charset="-122"/>
                <a:cs typeface="思源宋体-思源宋体-Regular" pitchFamily="34" charset="-120"/>
              </a:rPr>
              <a:t>1</a:t>
            </a:r>
            <a:endParaRPr lang="en-US" sz="2320" dirty="0"/>
          </a:p>
        </p:txBody>
      </p:sp>
      <p:sp>
        <p:nvSpPr>
          <p:cNvPr id="12" name="Text 7"/>
          <p:cNvSpPr/>
          <p:nvPr/>
        </p:nvSpPr>
        <p:spPr>
          <a:xfrm>
            <a:off x="9299448" y="6766560"/>
            <a:ext cx="164592" cy="438912"/>
          </a:xfrm>
          <a:prstGeom prst="rect">
            <a:avLst/>
          </a:prstGeom>
          <a:noFill/>
          <a:ln/>
        </p:spPr>
        <p:txBody>
          <a:bodyPr wrap="none" lIns="0" tIns="0" rIns="0" bIns="0" rtlCol="0" anchor="ctr"/>
          <a:lstStyle/>
          <a:p>
            <a:pPr algn="l" indent="0" marL="0">
              <a:lnSpc>
                <a:spcPts val="2780"/>
              </a:lnSpc>
              <a:buNone/>
            </a:pPr>
            <a:r>
              <a:rPr lang="en-US" sz="2320" dirty="0">
                <a:solidFill>
                  <a:srgbClr val="FFFFFF"/>
                </a:solidFill>
                <a:latin typeface="思源宋体-思源宋体-Regular" pitchFamily="34" charset="0"/>
                <a:ea typeface="思源宋体-思源宋体-Regular" pitchFamily="34" charset="-122"/>
                <a:cs typeface="思源宋体-思源宋体-Regular" pitchFamily="34" charset="-120"/>
              </a:rPr>
              <a:t>2</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38744"/>
          </a:xfrm>
          <a:prstGeom prst="rect">
            <a:avLst/>
          </a:prstGeom>
        </p:spPr>
      </p:pic>
      <p:pic>
        <p:nvPicPr>
          <p:cNvPr id="3" name="Image 1" descr="preencoded.png">    </p:cNvPr>
          <p:cNvPicPr>
            <a:picLocks noChangeAspect="1"/>
          </p:cNvPicPr>
          <p:nvPr/>
        </p:nvPicPr>
        <p:blipFill>
          <a:blip r:embed="rId2"/>
          <a:stretch>
            <a:fillRect/>
          </a:stretch>
        </p:blipFill>
        <p:spPr>
          <a:xfrm>
            <a:off x="7626096" y="1938528"/>
            <a:ext cx="6053328" cy="3995928"/>
          </a:xfrm>
          <a:prstGeom prst="rect">
            <a:avLst/>
          </a:prstGeom>
        </p:spPr>
      </p:pic>
      <p:pic>
        <p:nvPicPr>
          <p:cNvPr id="4" name="Image 2" descr="preencoded.png">    </p:cNvPr>
          <p:cNvPicPr>
            <a:picLocks noChangeAspect="1"/>
          </p:cNvPicPr>
          <p:nvPr/>
        </p:nvPicPr>
        <p:blipFill>
          <a:blip r:embed="rId3"/>
          <a:stretch>
            <a:fillRect/>
          </a:stretch>
        </p:blipFill>
        <p:spPr>
          <a:xfrm>
            <a:off x="960120" y="1938528"/>
            <a:ext cx="6053328" cy="3995928"/>
          </a:xfrm>
          <a:prstGeom prst="rect">
            <a:avLst/>
          </a:prstGeom>
        </p:spPr>
      </p:pic>
      <p:sp>
        <p:nvSpPr>
          <p:cNvPr id="5" name="Text 0"/>
          <p:cNvSpPr/>
          <p:nvPr/>
        </p:nvSpPr>
        <p:spPr>
          <a:xfrm>
            <a:off x="960120" y="6675120"/>
            <a:ext cx="6053328"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The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more lead time</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consumed the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higher tendency to cancel</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a:t>
            </a:r>
            <a:endParaRPr lang="en-US" sz="1850" dirty="0"/>
          </a:p>
        </p:txBody>
      </p:sp>
      <p:sp>
        <p:nvSpPr>
          <p:cNvPr id="6" name="Text 1"/>
          <p:cNvSpPr/>
          <p:nvPr/>
        </p:nvSpPr>
        <p:spPr>
          <a:xfrm>
            <a:off x="960120"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Lead Time</a:t>
            </a:r>
            <a:endParaRPr lang="en-US" sz="2320" dirty="0"/>
          </a:p>
        </p:txBody>
      </p:sp>
      <p:sp>
        <p:nvSpPr>
          <p:cNvPr id="7" name="Text 2"/>
          <p:cNvSpPr/>
          <p:nvPr/>
        </p:nvSpPr>
        <p:spPr>
          <a:xfrm>
            <a:off x="7626096" y="6163056"/>
            <a:ext cx="6053328"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Special Requests</a:t>
            </a:r>
            <a:endParaRPr lang="en-US" sz="2320" dirty="0"/>
          </a:p>
        </p:txBody>
      </p:sp>
      <p:sp>
        <p:nvSpPr>
          <p:cNvPr id="8" name="Text 3"/>
          <p:cNvSpPr/>
          <p:nvPr/>
        </p:nvSpPr>
        <p:spPr>
          <a:xfrm>
            <a:off x="7626096" y="6675120"/>
            <a:ext cx="6053328"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people with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no special requests</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have higher tendency to cancel with a percentage of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42%</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a:t>
            </a:r>
            <a:endParaRPr lang="en-US" sz="1850" dirty="0"/>
          </a:p>
        </p:txBody>
      </p:sp>
      <p:sp>
        <p:nvSpPr>
          <p:cNvPr id="9" name="Text 4"/>
          <p:cNvSpPr/>
          <p:nvPr/>
        </p:nvSpPr>
        <p:spPr>
          <a:xfrm>
            <a:off x="832104" y="795528"/>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Lead Time and Special Requests</a:t>
            </a:r>
            <a:endParaRPr lang="en-US" sz="46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2344400"/>
          </a:xfrm>
          <a:prstGeom prst="rect">
            <a:avLst/>
          </a:prstGeom>
        </p:spPr>
      </p:pic>
      <p:pic>
        <p:nvPicPr>
          <p:cNvPr id="3" name="Image 1" descr="preencoded.png">    </p:cNvPr>
          <p:cNvPicPr>
            <a:picLocks noChangeAspect="1"/>
          </p:cNvPicPr>
          <p:nvPr/>
        </p:nvPicPr>
        <p:blipFill>
          <a:blip r:embed="rId2"/>
          <a:stretch>
            <a:fillRect/>
          </a:stretch>
        </p:blipFill>
        <p:spPr>
          <a:xfrm>
            <a:off x="960120" y="1792224"/>
            <a:ext cx="12719304" cy="8394192"/>
          </a:xfrm>
          <a:prstGeom prst="rect">
            <a:avLst/>
          </a:prstGeom>
        </p:spPr>
      </p:pic>
      <p:sp>
        <p:nvSpPr>
          <p:cNvPr id="4" name="Text 0"/>
          <p:cNvSpPr/>
          <p:nvPr/>
        </p:nvSpPr>
        <p:spPr>
          <a:xfrm>
            <a:off x="960120" y="10415016"/>
            <a:ext cx="12719304" cy="374904"/>
          </a:xfrm>
          <a:prstGeom prst="rect">
            <a:avLst/>
          </a:prstGeom>
          <a:noFill/>
          <a:ln/>
        </p:spPr>
        <p:txBody>
          <a:bodyPr wrap="none" lIns="0" tIns="0" rIns="0" bIns="0" rtlCol="0" anchor="ctr"/>
          <a:lstStyle/>
          <a:p>
            <a:pPr algn="ctr" indent="0" marL="0">
              <a:lnSpc>
                <a:spcPts val="2900"/>
              </a:lnSpc>
              <a:buNone/>
            </a:pPr>
            <a:r>
              <a:rPr lang="en-US" sz="2320" dirty="0">
                <a:solidFill>
                  <a:srgbClr val="595959"/>
                </a:solidFill>
                <a:latin typeface="思源宋体-思源宋体-Heavy" pitchFamily="34" charset="0"/>
                <a:ea typeface="思源宋体-思源宋体-Heavy" pitchFamily="34" charset="-122"/>
                <a:cs typeface="思源宋体-思源宋体-Heavy" pitchFamily="34" charset="-120"/>
              </a:rPr>
              <a:t>Reservation Dates by years and months</a:t>
            </a:r>
            <a:endParaRPr lang="en-US" sz="232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algn="l" indent="0" marL="0">
              <a:lnSpc>
                <a:spcPts val="5800"/>
              </a:lnSpc>
              <a:buNone/>
            </a:pPr>
            <a:r>
              <a:rPr lang="en-US" sz="4640" dirty="0">
                <a:solidFill>
                  <a:srgbClr val="413420"/>
                </a:solidFill>
                <a:latin typeface="思源宋体-思源宋体-Heavy" pitchFamily="34" charset="0"/>
                <a:ea typeface="思源宋体-思源宋体-Heavy" pitchFamily="34" charset="-122"/>
                <a:cs typeface="思源宋体-思源宋体-Heavy" pitchFamily="34" charset="-120"/>
              </a:rPr>
              <a:t>Cancellation by Reservation Dates</a:t>
            </a:r>
            <a:endParaRPr lang="en-US" sz="4640" dirty="0"/>
          </a:p>
        </p:txBody>
      </p:sp>
      <p:sp>
        <p:nvSpPr>
          <p:cNvPr id="6" name="Text 2"/>
          <p:cNvSpPr/>
          <p:nvPr/>
        </p:nvSpPr>
        <p:spPr>
          <a:xfrm>
            <a:off x="960120" y="10927080"/>
            <a:ext cx="12719304" cy="640080"/>
          </a:xfrm>
          <a:prstGeom prst="rect">
            <a:avLst/>
          </a:prstGeom>
          <a:noFill/>
          <a:ln/>
        </p:spPr>
        <p:txBody>
          <a:bodyPr wrap="square" lIns="0" tIns="0" rIns="0" bIns="0" rtlCol="0" anchor="ctr"/>
          <a:lstStyle/>
          <a:p>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The graph shows that cancellations sharply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increased in 2018</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peaking between </a:t>
            </a:r>
            <a:pPr algn="ctr" indent="0" marL="0">
              <a:lnSpc>
                <a:spcPts val="2500"/>
              </a:lnSpc>
              <a:buNone/>
            </a:pPr>
            <a:r>
              <a:rPr lang="en-US" sz="1850" b="1" dirty="0">
                <a:solidFill>
                  <a:srgbClr val="595959"/>
                </a:solidFill>
                <a:latin typeface="思源宋体-思源宋体-Regular" pitchFamily="34" charset="0"/>
                <a:ea typeface="思源宋体-思源宋体-Regular" pitchFamily="34" charset="-122"/>
                <a:cs typeface="思源宋体-思源宋体-Regular" pitchFamily="34" charset="-120"/>
              </a:rPr>
              <a:t>August and October</a:t>
            </a:r>
            <a:pPr algn="ctr" indent="0" marL="0">
              <a:lnSpc>
                <a:spcPts val="2500"/>
              </a:lnSpc>
              <a:buNone/>
            </a:pPr>
            <a:r>
              <a:rPr lang="en-US" sz="1850" dirty="0">
                <a:solidFill>
                  <a:srgbClr val="595959"/>
                </a:solidFill>
                <a:latin typeface="思源宋体-思源宋体-Regular" pitchFamily="34" charset="0"/>
                <a:ea typeface="思源宋体-思源宋体-Regular" pitchFamily="34" charset="-122"/>
                <a:cs typeface="思源宋体-思源宋体-Regular" pitchFamily="34" charset="-120"/>
              </a:rPr>
              <a:t>, while 2017 had very few cancellations throughout the year</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2025-07-02T12:26:11Z</dcterms:created>
  <dcterms:modified xsi:type="dcterms:W3CDTF">2025-07-02T12:26:11Z</dcterms:modified>
</cp:coreProperties>
</file>